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7" r:id="rId9"/>
    <p:sldId id="269" r:id="rId10"/>
    <p:sldId id="268" r:id="rId11"/>
    <p:sldId id="270" r:id="rId12"/>
    <p:sldId id="262" r:id="rId13"/>
    <p:sldId id="264" r:id="rId14"/>
    <p:sldId id="265" r:id="rId15"/>
  </p:sldIdLst>
  <p:sldSz cx="12192000" cy="6858000"/>
  <p:notesSz cx="6791325" cy="9872663"/>
  <p:custDataLst>
    <p:tags r:id="rId18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Седнев" initials="ДС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4660"/>
  </p:normalViewPr>
  <p:slideViewPr>
    <p:cSldViewPr snapToGrid="0" showGuides="1">
      <p:cViewPr varScale="1">
        <p:scale>
          <a:sx n="127" d="100"/>
          <a:sy n="127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13" d="100"/>
          <a:sy n="113" d="100"/>
        </p:scale>
        <p:origin x="337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6513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49973-B2ED-47F8-8A78-D28DB888792A}" type="datetimeFigureOut">
              <a:rPr lang="ru-RU" smtClean="0"/>
              <a:t>06.06.2025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6513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D72E-0A6E-4C0A-A8ED-F814144E9BE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45545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6513" y="0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DDC125-F1CB-421D-BF0C-479EBC807B8B}" type="datetimeFigureOut">
              <a:rPr lang="ru-RU" smtClean="0"/>
              <a:t>06.06.2025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34975" y="1233488"/>
            <a:ext cx="5921375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2425" cy="38877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6513" y="9377363"/>
            <a:ext cx="2943225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DB774-640C-411A-8718-DDB764B4530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545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A1F8E33-EEFB-436C-A056-CB0F54036B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2" r="42219"/>
          <a:stretch/>
        </p:blipFill>
        <p:spPr>
          <a:xfrm>
            <a:off x="6934199" y="3293"/>
            <a:ext cx="5256767" cy="685532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592419" y="1596829"/>
            <a:ext cx="6760226" cy="2165607"/>
          </a:xfrm>
        </p:spPr>
        <p:txBody>
          <a:bodyPr anchor="b">
            <a:normAutofit/>
          </a:bodyPr>
          <a:lstStyle>
            <a:lvl1pPr algn="l">
              <a:defRPr sz="3400" cap="all" spc="300" baseline="0"/>
            </a:lvl1pPr>
          </a:lstStyle>
          <a:p>
            <a:r>
              <a:rPr lang="ru-RU"/>
              <a:t>Название презентации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592418" y="3762437"/>
            <a:ext cx="6760226" cy="832965"/>
          </a:xfrm>
        </p:spPr>
        <p:txBody>
          <a:bodyPr/>
          <a:lstStyle>
            <a:lvl1pPr marL="0" indent="0" algn="l">
              <a:buNone/>
              <a:defRPr sz="2400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Дополнительное название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10" hasCustomPrompt="1"/>
          </p:nvPr>
        </p:nvSpPr>
        <p:spPr>
          <a:xfrm>
            <a:off x="659102" y="6184619"/>
            <a:ext cx="1949450" cy="289011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дата</a:t>
            </a:r>
          </a:p>
        </p:txBody>
      </p:sp>
      <p:sp>
        <p:nvSpPr>
          <p:cNvPr id="17" name="Текст 16"/>
          <p:cNvSpPr>
            <a:spLocks noGrp="1"/>
          </p:cNvSpPr>
          <p:nvPr>
            <p:ph type="body" sz="quarter" idx="12" hasCustomPrompt="1"/>
          </p:nvPr>
        </p:nvSpPr>
        <p:spPr>
          <a:xfrm>
            <a:off x="592554" y="4681135"/>
            <a:ext cx="4890102" cy="808038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ct val="0"/>
              </a:spcBef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ФИО выступающего,</a:t>
            </a:r>
          </a:p>
          <a:p>
            <a:pPr lvl="0"/>
            <a:r>
              <a:rPr lang="ru-RU"/>
              <a:t>должность</a:t>
            </a:r>
          </a:p>
        </p:txBody>
      </p:sp>
      <p:pic>
        <p:nvPicPr>
          <p:cNvPr id="12" name="Рисунок 1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18" y="551874"/>
            <a:ext cx="2295536" cy="496375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79201" y="551874"/>
            <a:ext cx="2476501" cy="486128"/>
          </a:xfrm>
          <a:prstGeom prst="rect">
            <a:avLst/>
          </a:prstGeom>
        </p:spPr>
      </p:pic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31D3654D-5D19-471C-ADB1-A939F6D6ACF3}"/>
              </a:ext>
            </a:extLst>
          </p:cNvPr>
          <p:cNvSpPr/>
          <p:nvPr userDrawn="1"/>
        </p:nvSpPr>
        <p:spPr>
          <a:xfrm>
            <a:off x="6940716" y="-8364"/>
            <a:ext cx="5250250" cy="6863071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92000"/>
                  <a:lumOff val="8000"/>
                  <a:alpha val="33000"/>
                </a:schemeClr>
              </a:gs>
              <a:gs pos="8000">
                <a:srgbClr val="0096AA">
                  <a:lumMod val="68000"/>
                  <a:alpha val="31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923393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Дата 2"/>
          <p:cNvSpPr>
            <a:spLocks noGrp="1"/>
          </p:cNvSpPr>
          <p:nvPr>
            <p:ph type="dt" sz="half" idx="10"/>
          </p:nvPr>
        </p:nvSpPr>
        <p:spPr>
          <a:xfrm>
            <a:off x="831850" y="6356349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1C4EB88-1F41-4EB1-AC2F-DE52C36819F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55238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Слайд на бумаг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05232" y="1545491"/>
            <a:ext cx="6757088" cy="1472143"/>
          </a:xfrm>
        </p:spPr>
        <p:txBody>
          <a:bodyPr>
            <a:normAutofit/>
          </a:bodyPr>
          <a:lstStyle>
            <a:lvl1pPr>
              <a:defRPr sz="36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953124" y="3282805"/>
            <a:ext cx="8929127" cy="289415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873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873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52DE7AC-2C3F-4244-B8E0-2460B033A17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0476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090025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91798F-EC63-43A5-982A-7292EA1EB4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34438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Только Лог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1D7A8A-009E-44AD-A5B6-35E6F3F6F5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44696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444588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бумаг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873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873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837634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сновн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>
          <a:xfrm>
            <a:off x="9943070" y="6499653"/>
            <a:ext cx="1939182" cy="358347"/>
          </a:xfr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89997"/>
            <a:ext cx="8366760" cy="1579005"/>
          </a:xfrm>
        </p:spPr>
        <p:txBody>
          <a:bodyPr>
            <a:normAutofit/>
          </a:bodyPr>
          <a:lstStyle>
            <a:lvl1pPr>
              <a:defRPr sz="32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/>
          </p:nvPr>
        </p:nvSpPr>
        <p:spPr>
          <a:xfrm>
            <a:off x="1983756" y="3246438"/>
            <a:ext cx="7287244" cy="325321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6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981200" y="6499653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7" name="Дата 2"/>
          <p:cNvSpPr>
            <a:spLocks noGrp="1"/>
          </p:cNvSpPr>
          <p:nvPr>
            <p:ph type="dt" sz="half" idx="13"/>
          </p:nvPr>
        </p:nvSpPr>
        <p:spPr>
          <a:xfrm>
            <a:off x="149857" y="6499653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4853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спис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/>
          <p:cNvSpPr>
            <a:spLocks noGrp="1"/>
          </p:cNvSpPr>
          <p:nvPr>
            <p:ph type="sldNum" sz="quarter" idx="10"/>
          </p:nvPr>
        </p:nvSpPr>
        <p:spPr>
          <a:xfrm>
            <a:off x="9943070" y="6499653"/>
            <a:ext cx="1939182" cy="358347"/>
          </a:xfr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289997"/>
            <a:ext cx="8366760" cy="1579005"/>
          </a:xfrm>
        </p:spPr>
        <p:txBody>
          <a:bodyPr>
            <a:normAutofit/>
          </a:bodyPr>
          <a:lstStyle>
            <a:lvl1pPr>
              <a:defRPr sz="32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2"/>
          </p:nvPr>
        </p:nvSpPr>
        <p:spPr>
          <a:xfrm>
            <a:off x="1983756" y="3827633"/>
            <a:ext cx="4754795" cy="267202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/>
          </p:nvPr>
        </p:nvSpPr>
        <p:spPr>
          <a:xfrm>
            <a:off x="6862763" y="3827558"/>
            <a:ext cx="4785540" cy="267166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14" hasCustomPrompt="1"/>
          </p:nvPr>
        </p:nvSpPr>
        <p:spPr>
          <a:xfrm>
            <a:off x="1983756" y="2959147"/>
            <a:ext cx="5108575" cy="436563"/>
          </a:xfrm>
        </p:spPr>
        <p:txBody>
          <a:bodyPr/>
          <a:lstStyle>
            <a:lvl1pPr marL="0" indent="0">
              <a:buNone/>
              <a:defRPr b="1"/>
            </a:lvl1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4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1983756" y="6492875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Дата 2"/>
          <p:cNvSpPr>
            <a:spLocks noGrp="1"/>
          </p:cNvSpPr>
          <p:nvPr>
            <p:ph type="dt" sz="half" idx="15"/>
          </p:nvPr>
        </p:nvSpPr>
        <p:spPr>
          <a:xfrm>
            <a:off x="254499" y="6492874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1099F5AD-F17C-4C1C-8F01-50DECC9920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10997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оп.информа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4199" y="680908"/>
            <a:ext cx="4061942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5535612" y="6450227"/>
            <a:ext cx="4324825" cy="329514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086680" y="6450227"/>
            <a:ext cx="1795572" cy="329514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Текст 12"/>
          <p:cNvSpPr>
            <a:spLocks noGrp="1"/>
          </p:cNvSpPr>
          <p:nvPr>
            <p:ph type="body" sz="quarter" idx="13"/>
          </p:nvPr>
        </p:nvSpPr>
        <p:spPr>
          <a:xfrm>
            <a:off x="5535613" y="2085975"/>
            <a:ext cx="6088062" cy="427037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4" hasCustomPrompt="1"/>
          </p:nvPr>
        </p:nvSpPr>
        <p:spPr>
          <a:xfrm>
            <a:off x="1655763" y="2085975"/>
            <a:ext cx="2990850" cy="4270375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4" name="Дата 2"/>
          <p:cNvSpPr>
            <a:spLocks noGrp="1"/>
          </p:cNvSpPr>
          <p:nvPr>
            <p:ph type="dt" sz="half" idx="10"/>
          </p:nvPr>
        </p:nvSpPr>
        <p:spPr>
          <a:xfrm>
            <a:off x="1655763" y="6453496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985D1B2-89E1-473B-B50C-5D278F5227D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2267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 бумаг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28656" y="197708"/>
            <a:ext cx="4882610" cy="1627916"/>
          </a:xfrm>
        </p:spPr>
        <p:txBody>
          <a:bodyPr>
            <a:normAutofit/>
          </a:bodyPr>
          <a:lstStyle>
            <a:lvl1pPr>
              <a:defRPr sz="36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28656" y="2203955"/>
            <a:ext cx="6585470" cy="397300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5128656" y="6440684"/>
            <a:ext cx="4882610" cy="339057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011266" y="6440684"/>
            <a:ext cx="1870986" cy="339057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209924" y="6438730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368F0A8-77FB-408D-9520-2972DED7B0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04495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07098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Узкий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96674"/>
            <a:ext cx="8366761" cy="823785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4052" cy="454720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0492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0492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838199" y="6430492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1422737-EF6C-4E3A-B6D7-0E1F79A733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5542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Узкий заголовок без чер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96674"/>
            <a:ext cx="8374381" cy="823785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617133"/>
            <a:ext cx="11044052" cy="475569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30492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30492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Дата 2"/>
          <p:cNvSpPr>
            <a:spLocks noGrp="1"/>
          </p:cNvSpPr>
          <p:nvPr>
            <p:ph type="dt" sz="half" idx="10"/>
          </p:nvPr>
        </p:nvSpPr>
        <p:spPr>
          <a:xfrm>
            <a:off x="838199" y="6430492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82855C3-AEFC-4104-8AB3-AE4B0596479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55640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Безбумажны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077325" cy="1048039"/>
          </a:xfrm>
        </p:spPr>
        <p:txBody>
          <a:bodyPr>
            <a:normAutofit/>
          </a:bodyPr>
          <a:lstStyle>
            <a:lvl1pPr>
              <a:defRPr sz="34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79A054-38C1-4417-BA6C-2AF4CB7FC58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54890" y="289997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371796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на бо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16200000">
            <a:off x="2140550" y="2698275"/>
            <a:ext cx="4398550" cy="1048039"/>
          </a:xfrm>
        </p:spPr>
        <p:txBody>
          <a:bodyPr>
            <a:normAutofit/>
          </a:bodyPr>
          <a:lstStyle>
            <a:lvl1pPr>
              <a:defRPr sz="3500" cap="all" baseline="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956394" y="1491963"/>
            <a:ext cx="5925858" cy="4685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455206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9139052" y="6455206"/>
            <a:ext cx="2743200" cy="365125"/>
          </a:xfrm>
          <a:prstGeom prst="rect">
            <a:avLst/>
          </a:prstGeom>
        </p:spPr>
        <p:txBody>
          <a:bodyPr/>
          <a:lstStyle/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13" hasCustomPrompt="1"/>
          </p:nvPr>
        </p:nvSpPr>
        <p:spPr>
          <a:xfrm>
            <a:off x="5956301" y="936625"/>
            <a:ext cx="4695224" cy="338138"/>
          </a:xfrm>
        </p:spPr>
        <p:txBody>
          <a:bodyPr/>
          <a:lstStyle>
            <a:lvl1pPr marL="0" indent="0">
              <a:buNone/>
              <a:defRPr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/>
              <a:t>Дополнительная информация</a:t>
            </a:r>
          </a:p>
        </p:txBody>
      </p:sp>
      <p:sp>
        <p:nvSpPr>
          <p:cNvPr id="12" name="Дата 2"/>
          <p:cNvSpPr>
            <a:spLocks noGrp="1"/>
          </p:cNvSpPr>
          <p:nvPr>
            <p:ph type="dt" sz="half" idx="10"/>
          </p:nvPr>
        </p:nvSpPr>
        <p:spPr>
          <a:xfrm>
            <a:off x="266485" y="6455206"/>
            <a:ext cx="149530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D0A1CE09-19C0-4019-8416-5DF7DAE381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6485" y="298386"/>
            <a:ext cx="2322453" cy="4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83395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049488" cy="10480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10440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</a:t>
            </a:r>
          </a:p>
          <a:p>
            <a:pPr lvl="4"/>
            <a:r>
              <a:rPr lang="ru-RU"/>
              <a:t>Пятый</a:t>
            </a:r>
          </a:p>
        </p:txBody>
      </p:sp>
      <p:sp>
        <p:nvSpPr>
          <p:cNvPr id="13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9901880" y="6455135"/>
            <a:ext cx="1980371" cy="2685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AEAEAE"/>
                </a:solidFill>
              </a:defRPr>
            </a:lvl1pPr>
          </a:lstStyle>
          <a:p>
            <a:fld id="{751D432A-D135-4954-8559-2B6A9DE81B6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27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63" r:id="rId5"/>
    <p:sldLayoutId id="2147483666" r:id="rId6"/>
    <p:sldLayoutId id="2147483668" r:id="rId7"/>
    <p:sldLayoutId id="2147483665" r:id="rId8"/>
    <p:sldLayoutId id="2147483650" r:id="rId9"/>
    <p:sldLayoutId id="2147483651" r:id="rId10"/>
    <p:sldLayoutId id="2147483664" r:id="rId11"/>
    <p:sldLayoutId id="2147483654" r:id="rId12"/>
    <p:sldLayoutId id="2147483655" r:id="rId13"/>
    <p:sldLayoutId id="2147483667" r:id="rId14"/>
    <p:sldLayoutId id="2147483669" r:id="rId15"/>
  </p:sldLayoutIdLst>
  <p:transition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b="1" kern="1200" cap="all" baseline="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Метод реальных опционов в оценке инвестиционной стратегии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06.06.25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Дзебан А.А., гр. 0В21</a:t>
            </a:r>
          </a:p>
        </p:txBody>
      </p:sp>
    </p:spTree>
    <p:extLst>
      <p:ext uri="{BB962C8B-B14F-4D97-AF65-F5344CB8AC3E}">
        <p14:creationId xmlns:p14="http://schemas.microsoft.com/office/powerpoint/2010/main" val="3362013187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D79EE06-5F3B-A5BD-358F-098218A7F6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10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AA2852F-B514-C8EA-A2AA-E40972A06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5F9BBBF-EA67-89BB-21A0-B8DB576D93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817878D-86AC-2874-5FFC-04C47F9D1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879" y="1758462"/>
            <a:ext cx="8894353" cy="4401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82661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E365057C-0D84-959D-E14C-FD44F7B5A6E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11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326A918-6CB5-66F4-E425-6EEF5B084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A1F01E-1D78-0666-B35E-7053CAE885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646F56-EE79-CB74-E7DB-FCC48E94C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1686" y="1442770"/>
            <a:ext cx="8457024" cy="417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636629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E1AFD45-9B7B-0600-B0DA-83BF2EB75D8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192D2A8-F6CA-0170-CDC9-3D20C8D01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Сводная таблица оценок распределений 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D802449-059D-D71E-FD54-0A409176B5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 dirty="0"/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DFE61FC5-B59A-EB42-EB98-51488B526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508849"/>
              </p:ext>
            </p:extLst>
          </p:nvPr>
        </p:nvGraphicFramePr>
        <p:xfrm>
          <a:off x="472440" y="1858328"/>
          <a:ext cx="10792458" cy="39963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9260">
                  <a:extLst>
                    <a:ext uri="{9D8B030D-6E8A-4147-A177-3AD203B41FA5}">
                      <a16:colId xmlns:a16="http://schemas.microsoft.com/office/drawing/2014/main" val="2443809304"/>
                    </a:ext>
                  </a:extLst>
                </a:gridCol>
                <a:gridCol w="699064">
                  <a:extLst>
                    <a:ext uri="{9D8B030D-6E8A-4147-A177-3AD203B41FA5}">
                      <a16:colId xmlns:a16="http://schemas.microsoft.com/office/drawing/2014/main" val="4167223587"/>
                    </a:ext>
                  </a:extLst>
                </a:gridCol>
                <a:gridCol w="1129736">
                  <a:extLst>
                    <a:ext uri="{9D8B030D-6E8A-4147-A177-3AD203B41FA5}">
                      <a16:colId xmlns:a16="http://schemas.microsoft.com/office/drawing/2014/main" val="2744343065"/>
                    </a:ext>
                  </a:extLst>
                </a:gridCol>
                <a:gridCol w="1268588">
                  <a:extLst>
                    <a:ext uri="{9D8B030D-6E8A-4147-A177-3AD203B41FA5}">
                      <a16:colId xmlns:a16="http://schemas.microsoft.com/office/drawing/2014/main" val="2713835017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200032415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102338552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1456129319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954584852"/>
                    </a:ext>
                  </a:extLst>
                </a:gridCol>
                <a:gridCol w="1199162">
                  <a:extLst>
                    <a:ext uri="{9D8B030D-6E8A-4147-A177-3AD203B41FA5}">
                      <a16:colId xmlns:a16="http://schemas.microsoft.com/office/drawing/2014/main" val="2860825015"/>
                    </a:ext>
                  </a:extLst>
                </a:gridCol>
              </a:tblGrid>
              <a:tr h="927525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Тип опциона\Метрика</a:t>
                      </a:r>
                      <a:endParaRPr lang="ru-RU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μ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σ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Медиана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VaR 5%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Var 95%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Ассиметрия 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Эксцесс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 err="1">
                          <a:effectLst/>
                        </a:rPr>
                        <a:t>Pwin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4083729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прекращение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14934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7560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18775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53.7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18775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-1,459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0,13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400" u="none" strike="noStrike" dirty="0">
                          <a:effectLst/>
                        </a:rPr>
                        <a:t>~</a:t>
                      </a:r>
                      <a:r>
                        <a:rPr lang="ru-RU" sz="1400" u="none" strike="noStrike" dirty="0">
                          <a:effectLst/>
                        </a:rPr>
                        <a:t>82</a:t>
                      </a:r>
                      <a:r>
                        <a:rPr lang="en-US" sz="1400" u="none" strike="noStrike" dirty="0">
                          <a:effectLst/>
                        </a:rPr>
                        <a:t>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90149731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отсрочку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29389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60825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181474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1,699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1,263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23.6%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67672515"/>
                  </a:ext>
                </a:extLst>
              </a:tr>
              <a:tr h="817596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Опцион на расширение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31648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76114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210222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1,715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1,32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20.28%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9464909"/>
                  </a:ext>
                </a:extLst>
              </a:tr>
              <a:tr h="616060"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>
                          <a:effectLst/>
                        </a:rPr>
                        <a:t>Составной опцион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69664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141800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>
                          <a:effectLst/>
                        </a:rPr>
                        <a:t>0</a:t>
                      </a:r>
                      <a:endParaRPr lang="ru-RU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391696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1,732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ru-RU" sz="1400" u="none" strike="noStrike" dirty="0">
                          <a:effectLst/>
                        </a:rPr>
                        <a:t>1,35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ru-RU" sz="1400" u="none" strike="noStrike" dirty="0">
                          <a:effectLst/>
                        </a:rPr>
                        <a:t>19.4%</a:t>
                      </a:r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660092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918178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7F7E980-EDB9-5FDE-0863-F248DFAE52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FCECD70-6B8E-06C7-E5BA-F431EA7F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Рекомендации в стратегии управления инвестициями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0EAC4F2-2D2A-41E1-BA10-006363BA43C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81100" y="2324100"/>
            <a:ext cx="8089900" cy="417555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условиях </a:t>
            </a:r>
            <a:r>
              <a:rPr lang="ru-RU" dirty="0" err="1"/>
              <a:t>высоковолатильных</a:t>
            </a:r>
            <a:r>
              <a:rPr lang="ru-RU" dirty="0"/>
              <a:t> проектов (</a:t>
            </a:r>
            <a:r>
              <a:rPr lang="en-US" dirty="0"/>
              <a:t>~</a:t>
            </a:r>
            <a:r>
              <a:rPr lang="ru-RU" dirty="0"/>
              <a:t>235%) значительно проявляется важность выбора стратегии: чем больше и чаще будут проводиться управленческие решения – тем лучше будет отражена справедливая проектная стоимость. Так, можно </a:t>
            </a:r>
            <a:r>
              <a:rPr lang="ru-RU" dirty="0" err="1"/>
              <a:t>обьединять</a:t>
            </a:r>
            <a:r>
              <a:rPr lang="ru-RU" dirty="0"/>
              <a:t> хеджирующие и рискованные стратегии развития. При этом следование наперед заданному плану (базовый </a:t>
            </a:r>
            <a:r>
              <a:rPr lang="en-US" dirty="0"/>
              <a:t>NPV</a:t>
            </a:r>
            <a:r>
              <a:rPr lang="ru-RU" dirty="0"/>
              <a:t>) скорее всего окажется наименее эффективным выбором. </a:t>
            </a:r>
          </a:p>
        </p:txBody>
      </p:sp>
    </p:spTree>
    <p:extLst>
      <p:ext uri="{BB962C8B-B14F-4D97-AF65-F5344CB8AC3E}">
        <p14:creationId xmlns:p14="http://schemas.microsoft.com/office/powerpoint/2010/main" val="148377064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FB1EEDB-DEBE-8C5F-5921-08667FC93D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14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12E8200-C242-DE88-77A3-B54304B07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9967652-CDEB-674B-2184-5941C0B966F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963738"/>
            <a:ext cx="7287244" cy="325321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Благодаря методу реальных опционов появляются дополнительные возможности</a:t>
            </a:r>
            <a:r>
              <a:rPr lang="en-US" dirty="0"/>
              <a:t>/</a:t>
            </a:r>
            <a:r>
              <a:rPr lang="ru-RU" dirty="0"/>
              <a:t>варианты</a:t>
            </a:r>
            <a:r>
              <a:rPr lang="en-US" dirty="0"/>
              <a:t> </a:t>
            </a:r>
            <a:r>
              <a:rPr lang="ru-RU" dirty="0"/>
              <a:t>оценки инвестиционных решений</a:t>
            </a:r>
            <a:r>
              <a:rPr lang="en-US" dirty="0"/>
              <a:t>/</a:t>
            </a:r>
            <a:r>
              <a:rPr lang="ru-RU" dirty="0"/>
              <a:t>проектов, что всегда полезно для инвестора. </a:t>
            </a:r>
          </a:p>
        </p:txBody>
      </p:sp>
    </p:spTree>
    <p:extLst>
      <p:ext uri="{BB962C8B-B14F-4D97-AF65-F5344CB8AC3E}">
        <p14:creationId xmlns:p14="http://schemas.microsoft.com/office/powerpoint/2010/main" val="3506930343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6F6750-E018-56A7-A3A2-6D561935A7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2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E5704563-3199-CF08-8B26-629B59B4A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DE6339D-EB6F-B150-5B21-A59BF963946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727200"/>
            <a:ext cx="8432800" cy="4772453"/>
          </a:xfrm>
        </p:spPr>
        <p:txBody>
          <a:bodyPr/>
          <a:lstStyle/>
          <a:p>
            <a:endParaRPr lang="ru-RU" dirty="0"/>
          </a:p>
          <a:p>
            <a:r>
              <a:rPr lang="ru-RU" dirty="0"/>
              <a:t>Высокая неопределённость в </a:t>
            </a:r>
            <a:r>
              <a:rPr lang="ru-RU" dirty="0" err="1"/>
              <a:t>AgriTech</a:t>
            </a:r>
            <a:r>
              <a:rPr lang="ru-RU" dirty="0"/>
              <a:t>-проектах (</a:t>
            </a:r>
            <a:r>
              <a:rPr lang="ru-RU" dirty="0" err="1"/>
              <a:t>IoT</a:t>
            </a:r>
            <a:r>
              <a:rPr lang="ru-RU" dirty="0"/>
              <a:t>, AI).</a:t>
            </a:r>
          </a:p>
          <a:p>
            <a:r>
              <a:rPr lang="ru-RU" dirty="0"/>
              <a:t>Недостаточность традиционного DCF/NPV: отсутствие учёта гибкости.</a:t>
            </a:r>
          </a:p>
          <a:p>
            <a:r>
              <a:rPr lang="ru-RU" dirty="0"/>
              <a:t>Реальные опционы позволяют учесть управление рисками и стратегическую вариативность.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09280011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7CE33AD3-7054-ED46-A1C0-43812E2699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3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95D9FB9-74C0-3667-D972-326E43C48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Задачи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B12EBC-B378-BD06-A3EA-992B2F303E6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879050"/>
            <a:ext cx="7287244" cy="3253215"/>
          </a:xfrm>
        </p:spPr>
        <p:txBody>
          <a:bodyPr/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Обоснование методики оценки инвестиционной привлекательности проекта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Определение, оценка и интерпретация финансовых показателей проекта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ru-RU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Формулировка стратегических рекомендаций с позиции инвестора</a:t>
            </a:r>
            <a:endParaRPr lang="ru-RU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23699944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092791CB-BCA8-E7A6-A7B9-FA03365E9E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4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3884D6DF-A162-3BA2-6C76-0FB9EDCC5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Специфика проекта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8F0AA1A-D97E-70BD-185C-A81C25994ED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4240" y="1869002"/>
            <a:ext cx="6868160" cy="4630651"/>
          </a:xfrm>
        </p:spPr>
        <p:txBody>
          <a:bodyPr/>
          <a:lstStyle/>
          <a:p>
            <a:r>
              <a:rPr lang="ru-RU" dirty="0"/>
              <a:t>Проект предполагает высокие капитальные вложения в разработку и инфраструктуру</a:t>
            </a:r>
          </a:p>
          <a:p>
            <a:r>
              <a:rPr lang="ru-RU" dirty="0"/>
              <a:t>Существует значимая неопределенность относительно размера рынка и его отклика на продукт</a:t>
            </a:r>
          </a:p>
          <a:p>
            <a:r>
              <a:rPr lang="ru-RU" dirty="0"/>
              <a:t>В проекте существует значимая неопределенность относительно его успешности</a:t>
            </a:r>
          </a:p>
          <a:p>
            <a:r>
              <a:rPr lang="ru-RU" dirty="0"/>
              <a:t>Потенциал к управленческой гибкости высок – свертка проекта не потребует огромных затрат, отсрочка запуска не приведет к большим потерям. 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8026739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346CC793-F01D-22D9-91E7-29D10EA03A6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5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01140283-BAC4-2D09-AA2F-9483C1EF1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Реальные опционы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B29AD63-18DD-4D31-FC5C-9F0C8C5E056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1869002"/>
            <a:ext cx="5257800" cy="4467653"/>
          </a:xfrm>
        </p:spPr>
        <p:txBody>
          <a:bodyPr/>
          <a:lstStyle/>
          <a:p>
            <a:pPr marL="0" indent="0">
              <a:buNone/>
            </a:pPr>
            <a:r>
              <a:rPr lang="ru-RU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Реальный опцион</a:t>
            </a: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– право, но не обязанность, принять управленческое решение, изменяющее траекторию инвестиционного проекта на основе новой информации, полученной в будущем. </a:t>
            </a:r>
          </a:p>
          <a:p>
            <a:pPr marL="0" indent="0">
              <a:buNone/>
            </a:pPr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нашем случае рынок автоматизированного агро-оборудования может резко вырасти, если технология окажется востребованной (волатильность спроса высока).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Так, например, возможность увеличить объемы продаж (расширить производство) будет соответствовать </a:t>
            </a: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Call </a:t>
            </a: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</a:rPr>
              <a:t>опциону. </a:t>
            </a:r>
          </a:p>
        </p:txBody>
      </p:sp>
      <p:pic>
        <p:nvPicPr>
          <p:cNvPr id="1026" name="Picture 2" descr="Длинный колл. Биржевые опционы - OptionClue">
            <a:extLst>
              <a:ext uri="{FF2B5EF4-FFF2-40B4-BE49-F238E27FC236}">
                <a16:creationId xmlns:a16="http://schemas.microsoft.com/office/drawing/2014/main" id="{091E53C4-D7F0-932E-DFA9-98C86FEA7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737"/>
          <a:stretch/>
        </p:blipFill>
        <p:spPr bwMode="auto">
          <a:xfrm>
            <a:off x="6096000" y="2147374"/>
            <a:ext cx="5851520" cy="284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861512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A334CD1-EE79-2811-206C-049FE73CEE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6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1843C60-1B58-60E5-585B-F520EB388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Симуляция </a:t>
            </a:r>
            <a:r>
              <a:rPr lang="en-US" dirty="0" err="1"/>
              <a:t>NPv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ED97E2A-37A7-2365-8A1B-D6C2BE0956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2006600"/>
            <a:ext cx="5168900" cy="449305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определения возможных инвестиционных рисков было составлено распределение возможных объемов продаж с учетом того, что подобные проекты не приносят доходности в 90% случаев. В соответствии с продажами было получено возможное распределение чистой приведенной стоимости проекта (</a:t>
            </a:r>
            <a:r>
              <a:rPr lang="en-US" dirty="0"/>
              <a:t>NPV</a:t>
            </a:r>
            <a:r>
              <a:rPr lang="ru-RU" dirty="0"/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89A1168-5FB7-4F1E-D93C-68E067BE62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4902" y="1287779"/>
            <a:ext cx="5728163" cy="4493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6893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2E09BD15-269A-60B4-3244-75439E5F5F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7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4B289E5-1911-74FE-7622-38189BD12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Стратегии развития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07A573-2120-BFE2-3EFA-7E0E2171ED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98500" y="1869002"/>
            <a:ext cx="8572500" cy="463065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работе были рассмотрены четыре различные стратегии развития проекта, каждой из которых соответствует отдельный опцион(-ы).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</a:t>
            </a:r>
            <a:r>
              <a:rPr lang="ru-RU" dirty="0" err="1"/>
              <a:t>отрочку</a:t>
            </a:r>
            <a:r>
              <a:rPr lang="ru-RU" dirty="0"/>
              <a:t> – возможность получить новую информацию о рынке за счет инвестиций в течение первого года.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прекращение – возможность свернуть проект, если продажи окажутся неудовлетворительными (хеджирование рисков)</a:t>
            </a:r>
          </a:p>
          <a:p>
            <a:pPr marL="342900" indent="-342900">
              <a:buAutoNum type="arabicPeriod"/>
            </a:pPr>
            <a:r>
              <a:rPr lang="ru-RU" dirty="0"/>
              <a:t>Опцион на расширение – возможность расширить производство</a:t>
            </a:r>
          </a:p>
          <a:p>
            <a:pPr marL="342900" indent="-342900">
              <a:buAutoNum type="arabicPeriod"/>
            </a:pPr>
            <a:r>
              <a:rPr lang="ru-RU" dirty="0"/>
              <a:t>Поэтапная экспансия – составные опционы на расширение – возможность расширять производство каждый год в зависимости от отклика рынка</a:t>
            </a:r>
          </a:p>
          <a:p>
            <a:pPr marL="0" indent="0">
              <a:buNone/>
            </a:pPr>
            <a:r>
              <a:rPr lang="ru-RU" dirty="0"/>
              <a:t>Для каждой из стратегий получено распределение </a:t>
            </a:r>
            <a:r>
              <a:rPr lang="en-US" dirty="0"/>
              <a:t>“</a:t>
            </a:r>
            <a:r>
              <a:rPr lang="ru-RU" dirty="0"/>
              <a:t>возможной выгоды</a:t>
            </a:r>
            <a:r>
              <a:rPr lang="en-US" dirty="0"/>
              <a:t>”</a:t>
            </a:r>
            <a:r>
              <a:rPr lang="ru-RU" dirty="0"/>
              <a:t> принятого решения</a:t>
            </a:r>
          </a:p>
        </p:txBody>
      </p:sp>
    </p:spTree>
    <p:extLst>
      <p:ext uri="{BB962C8B-B14F-4D97-AF65-F5344CB8AC3E}">
        <p14:creationId xmlns:p14="http://schemas.microsoft.com/office/powerpoint/2010/main" val="4145984489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C1E25A3F-10D6-628E-9156-D79D24DC5E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8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95A61D50-B18D-9988-7BE5-1099E9DF1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7B2009-BB05-4180-882D-C06443A0922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130E628-D763-D677-54AE-58804CCA30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596" y="1704827"/>
            <a:ext cx="9043648" cy="446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840905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A04DACA5-0DB2-B4B3-B2DF-EBFB8F73533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1D432A-D135-4954-8559-2B6A9DE81B6A}" type="slidenum">
              <a:rPr lang="ru-RU" smtClean="0"/>
              <a:t>9</a:t>
            </a:fld>
            <a:endParaRPr lang="ru-RU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88A7A956-FB99-D0E4-9358-C2A9C7510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9762DE8-4FE0-AFDA-E6AE-849DBC1074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A73F107-3324-478F-CAE0-AD1C233B75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112" y="1543096"/>
            <a:ext cx="8741958" cy="43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78713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6.0.9"/>
  <p:tag name="AS_OS" val="Unix 5.15.0.1022"/>
  <p:tag name="AS_RELEASE_DATE" val="2022.10.14"/>
  <p:tag name="AS_TITLE" val="Aspose.Slides for .NET5"/>
  <p:tag name="AS_VERSION" val="22.10"/>
</p:tagLst>
</file>

<file path=ppt/theme/theme1.xml><?xml version="1.0" encoding="utf-8"?>
<a:theme xmlns:a="http://schemas.openxmlformats.org/drawingml/2006/main" name="Тема Office">
  <a:themeElements>
    <a:clrScheme name="Другая 3">
      <a:dk1>
        <a:sysClr val="windowText" lastClr="000000"/>
      </a:dk1>
      <a:lt1>
        <a:sysClr val="window" lastClr="FFFFFF"/>
      </a:lt1>
      <a:dk2>
        <a:srgbClr val="6C6D6C"/>
      </a:dk2>
      <a:lt2>
        <a:srgbClr val="E7E6E6"/>
      </a:lt2>
      <a:accent1>
        <a:srgbClr val="0096AA"/>
      </a:accent1>
      <a:accent2>
        <a:srgbClr val="28BE46"/>
      </a:accent2>
      <a:accent3>
        <a:srgbClr val="FF4460"/>
      </a:accent3>
      <a:accent4>
        <a:srgbClr val="FFB600"/>
      </a:accent4>
      <a:accent5>
        <a:srgbClr val="6573FF"/>
      </a:accent5>
      <a:accent6>
        <a:srgbClr val="76B729"/>
      </a:accent6>
      <a:hlink>
        <a:srgbClr val="00B0F0"/>
      </a:hlink>
      <a:folHlink>
        <a:srgbClr val="0082B0"/>
      </a:folHlink>
    </a:clrScheme>
    <a:fontScheme name="ТПУ2022">
      <a:majorFont>
        <a:latin typeface="Verdana"/>
        <a:ea typeface="Verdana"/>
        <a:cs typeface="Arial"/>
      </a:majorFont>
      <a:minorFont>
        <a:latin typeface="Verdana"/>
        <a:ea typeface="Verdana"/>
        <a:cs typeface="Arial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1" id="{6647DB22-6940-438F-B420-8DF0DF214DCD}" vid="{E45467E3-37FF-41E7-B663-0B8F679CE8C7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Calibri Light" panose="020F0302020204030204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Calibri" panose="020F0502020204030204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484</Words>
  <Application>Microsoft Macintosh PowerPoint</Application>
  <PresentationFormat>Широкоэкранный</PresentationFormat>
  <Paragraphs>93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Arial</vt:lpstr>
      <vt:lpstr>Calibri</vt:lpstr>
      <vt:lpstr>Times New Roman</vt:lpstr>
      <vt:lpstr>Verdana</vt:lpstr>
      <vt:lpstr>Wingdings</vt:lpstr>
      <vt:lpstr>Тема Office</vt:lpstr>
      <vt:lpstr>Метод реальных опционов в оценке инвестиционной стратегии</vt:lpstr>
      <vt:lpstr>Актуальность</vt:lpstr>
      <vt:lpstr>Задачи</vt:lpstr>
      <vt:lpstr>Специфика проекта</vt:lpstr>
      <vt:lpstr>Реальные опционы</vt:lpstr>
      <vt:lpstr>Симуляция NPv</vt:lpstr>
      <vt:lpstr>Стратегии развития</vt:lpstr>
      <vt:lpstr>Презентация PowerPoint</vt:lpstr>
      <vt:lpstr>Презентация PowerPoint</vt:lpstr>
      <vt:lpstr>Презентация PowerPoint</vt:lpstr>
      <vt:lpstr>Презентация PowerPoint</vt:lpstr>
      <vt:lpstr>Сводная таблица оценок распределений </vt:lpstr>
      <vt:lpstr>Рекомендации в стратегии управления инвестициями</vt:lpstr>
      <vt:lpstr>Вывод</vt:lpstr>
    </vt:vector>
  </TitlesOfParts>
  <Company>Org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Фадеев Александр Сергеевич</dc:creator>
  <cp:lastModifiedBy>Арсений Дзебан</cp:lastModifiedBy>
  <cp:revision>18</cp:revision>
  <cp:lastPrinted>2021-08-02T01:21:27Z</cp:lastPrinted>
  <dcterms:created xsi:type="dcterms:W3CDTF">2022-10-31T07:21:57Z</dcterms:created>
  <dcterms:modified xsi:type="dcterms:W3CDTF">2025-06-06T03:41:29Z</dcterms:modified>
</cp:coreProperties>
</file>

<file path=docProps/thumbnail.jpeg>
</file>